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51"/>
  </p:notesMasterIdLst>
  <p:sldIdLst>
    <p:sldId id="352" r:id="rId2"/>
    <p:sldId id="421" r:id="rId3"/>
    <p:sldId id="1755" r:id="rId4"/>
    <p:sldId id="1786" r:id="rId5"/>
    <p:sldId id="1800" r:id="rId6"/>
    <p:sldId id="263" r:id="rId7"/>
    <p:sldId id="400" r:id="rId8"/>
    <p:sldId id="266" r:id="rId9"/>
    <p:sldId id="267" r:id="rId10"/>
    <p:sldId id="1607" r:id="rId11"/>
    <p:sldId id="1756" r:id="rId12"/>
    <p:sldId id="1627" r:id="rId13"/>
    <p:sldId id="1598" r:id="rId14"/>
    <p:sldId id="278" r:id="rId15"/>
    <p:sldId id="280" r:id="rId16"/>
    <p:sldId id="283" r:id="rId17"/>
    <p:sldId id="284" r:id="rId18"/>
    <p:sldId id="285" r:id="rId19"/>
    <p:sldId id="286" r:id="rId20"/>
    <p:sldId id="429" r:id="rId21"/>
    <p:sldId id="287" r:id="rId22"/>
    <p:sldId id="288" r:id="rId23"/>
    <p:sldId id="1807" r:id="rId24"/>
    <p:sldId id="264" r:id="rId25"/>
    <p:sldId id="1808" r:id="rId26"/>
    <p:sldId id="1810" r:id="rId27"/>
    <p:sldId id="1811" r:id="rId28"/>
    <p:sldId id="1812" r:id="rId29"/>
    <p:sldId id="1809" r:id="rId30"/>
    <p:sldId id="292" r:id="rId31"/>
    <p:sldId id="1750" r:id="rId32"/>
    <p:sldId id="1815" r:id="rId33"/>
    <p:sldId id="1740" r:id="rId34"/>
    <p:sldId id="1744" r:id="rId35"/>
    <p:sldId id="1742" r:id="rId36"/>
    <p:sldId id="1824" r:id="rId37"/>
    <p:sldId id="1825" r:id="rId38"/>
    <p:sldId id="1817" r:id="rId39"/>
    <p:sldId id="1745" r:id="rId40"/>
    <p:sldId id="1746" r:id="rId41"/>
    <p:sldId id="1747" r:id="rId42"/>
    <p:sldId id="1743" r:id="rId43"/>
    <p:sldId id="1748" r:id="rId44"/>
    <p:sldId id="1819" r:id="rId45"/>
    <p:sldId id="1820" r:id="rId46"/>
    <p:sldId id="1816" r:id="rId47"/>
    <p:sldId id="1818" r:id="rId48"/>
    <p:sldId id="1759" r:id="rId49"/>
    <p:sldId id="128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F2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0" d="100"/>
          <a:sy n="70" d="100"/>
        </p:scale>
        <p:origin x="73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3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C993C3D-78A2-497C-A53C-6097860B2AE3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2A0-C837-4F27-96C2-180D6A2658CC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AE5C-2225-4E24-8DF1-BB85FC23FE8E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36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BC52-14C3-4285-9413-BD78376F358A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0EC7-C0C5-4A21-9FC0-27D7BAAF5293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6D0E-546E-4342-A4E4-9FC19A410D0C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4EE5-4845-40D2-8325-7B1783FD837D}" type="datetime1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39E2-4A92-4D19-9787-FD641893F2E3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FF3-81A6-4AC9-B0B8-DA5DFA4C5789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FA54-4B63-488D-B3ED-09CDDDB907BD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8A31-3536-4B53-A518-643D3BA5EAFE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3DA6DC0-B0C8-4407-BB6C-F8F0E2AFBE85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Presented by Dr. Muhammad Nouman Noor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1.06434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7004" TargetMode="External"/><Relationship Id="rId2" Type="http://schemas.openxmlformats.org/officeDocument/2006/relationships/hyperlink" Target="https://www.tensorflow.org/tutorials/generative/pix2pix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EB4D-C11E-46FE-8C3E-75F887F740DE}" type="datetime1">
              <a:rPr lang="en-US" smtClean="0"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2700" y="457200"/>
            <a:ext cx="63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CC"/>
                </a:solidFill>
                <a:latin typeface="arial" panose="020B0604020202020204" pitchFamily="34" charset="0"/>
              </a:rPr>
              <a:t>National University of Computer and Emerging Sciences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Generative Adversarial Networks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Muhammad Nouman Noor</a:t>
            </a:r>
          </a:p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Department of AI &amp; 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AI-5004 Adv. Topics in Generative AI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9478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0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D45F76-C428-4464-9E36-F7CDD09B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Minimax Loss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5A2C0-1516-4B9B-BD5B-405D625C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5722-9030-46B1-8F24-6A9F92A61F57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FBDAE-406A-46BC-8818-D9B5FF0F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317F3-2760-45A7-8DB1-7BCCA5E0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9F7407-B101-4FC8-8C9F-6D465B8C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4F27F-61D5-499E-B717-2D0E8641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8029"/>
            <a:ext cx="808637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FEF9-DFBB-459B-A714-A76FBFA282B1}" type="datetime1">
              <a:rPr lang="en-US" smtClean="0"/>
              <a:t>10/15/2025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20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905A5-A638-43B4-BD21-D9F2062D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the generator improves with training, the discriminator performance gets worse </a:t>
            </a:r>
          </a:p>
          <a:p>
            <a:pPr lvl="1"/>
            <a:r>
              <a:rPr lang="en-US" dirty="0"/>
              <a:t>Discriminator can’t differentiate between </a:t>
            </a:r>
            <a:r>
              <a:rPr lang="en-US" dirty="0">
                <a:solidFill>
                  <a:srgbClr val="00B050"/>
                </a:solidFill>
              </a:rPr>
              <a:t>real and fake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If the generator succeeds perfectly, then the discriminator has a 50% accuracy.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Starts random guess (Less meaningful)</a:t>
            </a:r>
          </a:p>
          <a:p>
            <a:r>
              <a:rPr lang="en-US" dirty="0">
                <a:solidFill>
                  <a:srgbClr val="FF0000"/>
                </a:solidFill>
              </a:rPr>
              <a:t>Warning: </a:t>
            </a:r>
            <a:r>
              <a:rPr lang="en-US" dirty="0"/>
              <a:t>The generator may start to train on random feedback, and its own </a:t>
            </a:r>
            <a:r>
              <a:rPr lang="en-US" dirty="0">
                <a:solidFill>
                  <a:srgbClr val="FF0000"/>
                </a:solidFill>
              </a:rPr>
              <a:t>quality may reduce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0B265-9AA5-458E-A97F-FFA052E3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D63F-A474-45C4-8DBB-728ECEAF30F4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A4C42-91D0-400A-A16B-6C81B3EAE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CE76A-F81B-495B-B906-FA6D8C46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DC3F88-3932-4E4A-99B2-3069719F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Issues: Convergence</a:t>
            </a:r>
          </a:p>
        </p:txBody>
      </p:sp>
    </p:spTree>
    <p:extLst>
      <p:ext uri="{BB962C8B-B14F-4D97-AF65-F5344CB8AC3E}">
        <p14:creationId xmlns:p14="http://schemas.microsoft.com/office/powerpoint/2010/main" val="83280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F559CE-5596-4B08-BB68-AE50F401E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Imbalance</a:t>
            </a:r>
          </a:p>
          <a:p>
            <a:pPr lvl="1"/>
            <a:r>
              <a:rPr lang="en-US" dirty="0"/>
              <a:t>One network may dominate the other</a:t>
            </a:r>
          </a:p>
          <a:p>
            <a:pPr lvl="1"/>
            <a:r>
              <a:rPr lang="en-US" dirty="0"/>
              <a:t>e.g. discriminator may always tells the fake and real data and generator may not be able to fool the generator</a:t>
            </a:r>
          </a:p>
          <a:p>
            <a:r>
              <a:rPr lang="en-US" dirty="0">
                <a:solidFill>
                  <a:srgbClr val="FF0000"/>
                </a:solidFill>
              </a:rPr>
              <a:t>Local Convergence</a:t>
            </a:r>
          </a:p>
          <a:p>
            <a:pPr lvl="1"/>
            <a:r>
              <a:rPr lang="en-US" dirty="0"/>
              <a:t>We may stuck at a local minima and not the global error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discriminator feedback gets less meaningful over time. 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generator starts to train on junk feedback, and its own quality may collapse.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88787-3970-4213-8D06-DE144887B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7D5E-F58E-408A-B152-6229DF243150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6AD67-F88C-4A60-BE76-FFD32E2F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5D404-79F4-4B74-8A95-E3FD30E4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E232A8-E975-419A-AE9F-910759F0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762959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Review of Previous Lecture</a:t>
            </a:r>
          </a:p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SimSun" panose="02010600030101010101" pitchFamily="2" charset="-122"/>
              </a:rPr>
              <a:t>Similarity Measures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SimSun" panose="02010600030101010101" pitchFamily="2" charset="-122"/>
              </a:rPr>
              <a:t>Problems with GAN Training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SimSun" panose="02010600030101010101" pitchFamily="2" charset="-122"/>
              </a:rPr>
              <a:t>DCGANs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5775-4429-482E-98F6-0D89C0D1EC2F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標題 1">
            <a:extLst>
              <a:ext uri="{FF2B5EF4-FFF2-40B4-BE49-F238E27FC236}">
                <a16:creationId xmlns:a16="http://schemas.microsoft.com/office/drawing/2014/main" id="{88F8ED5F-FDF3-4BEC-B9E5-4DFDFF46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Mode Collapse 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4A99DA7-6969-9511-926E-C4EE08ABA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99100" y="1690688"/>
            <a:ext cx="4540250" cy="4540250"/>
          </a:xfrm>
        </p:spPr>
      </p:pic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D39CF4AF-C7D1-D74D-B2CC-A363D0A972CA}"/>
              </a:ext>
            </a:extLst>
          </p:cNvPr>
          <p:cNvSpPr/>
          <p:nvPr/>
        </p:nvSpPr>
        <p:spPr>
          <a:xfrm rot="21392596">
            <a:off x="2193925" y="3492501"/>
            <a:ext cx="2946400" cy="1484313"/>
          </a:xfrm>
          <a:custGeom>
            <a:avLst/>
            <a:gdLst>
              <a:gd name="connsiteX0" fmla="*/ 0 w 2905656"/>
              <a:gd name="connsiteY0" fmla="*/ 1079428 h 1245437"/>
              <a:gd name="connsiteX1" fmla="*/ 509666 w 2905656"/>
              <a:gd name="connsiteY1" fmla="*/ 137 h 1245437"/>
              <a:gd name="connsiteX2" fmla="*/ 1199213 w 2905656"/>
              <a:gd name="connsiteY2" fmla="*/ 1004478 h 1245437"/>
              <a:gd name="connsiteX3" fmla="*/ 1618938 w 2905656"/>
              <a:gd name="connsiteY3" fmla="*/ 1049448 h 1245437"/>
              <a:gd name="connsiteX4" fmla="*/ 1978702 w 2905656"/>
              <a:gd name="connsiteY4" fmla="*/ 224989 h 1245437"/>
              <a:gd name="connsiteX5" fmla="*/ 2338466 w 2905656"/>
              <a:gd name="connsiteY5" fmla="*/ 135048 h 1245437"/>
              <a:gd name="connsiteX6" fmla="*/ 2833141 w 2905656"/>
              <a:gd name="connsiteY6" fmla="*/ 1094419 h 1245437"/>
              <a:gd name="connsiteX7" fmla="*/ 2893102 w 2905656"/>
              <a:gd name="connsiteY7" fmla="*/ 1229330 h 12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656" h="1245437">
                <a:moveTo>
                  <a:pt x="0" y="1079428"/>
                </a:moveTo>
                <a:cubicBezTo>
                  <a:pt x="154898" y="546028"/>
                  <a:pt x="309797" y="12629"/>
                  <a:pt x="509666" y="137"/>
                </a:cubicBezTo>
                <a:cubicBezTo>
                  <a:pt x="709535" y="-12355"/>
                  <a:pt x="1014334" y="829593"/>
                  <a:pt x="1199213" y="1004478"/>
                </a:cubicBezTo>
                <a:cubicBezTo>
                  <a:pt x="1384092" y="1179363"/>
                  <a:pt x="1489023" y="1179363"/>
                  <a:pt x="1618938" y="1049448"/>
                </a:cubicBezTo>
                <a:cubicBezTo>
                  <a:pt x="1748853" y="919533"/>
                  <a:pt x="1858781" y="377389"/>
                  <a:pt x="1978702" y="224989"/>
                </a:cubicBezTo>
                <a:cubicBezTo>
                  <a:pt x="2098623" y="72589"/>
                  <a:pt x="2196060" y="-9857"/>
                  <a:pt x="2338466" y="135048"/>
                </a:cubicBezTo>
                <a:cubicBezTo>
                  <a:pt x="2480872" y="279953"/>
                  <a:pt x="2740702" y="912039"/>
                  <a:pt x="2833141" y="1094419"/>
                </a:cubicBezTo>
                <a:cubicBezTo>
                  <a:pt x="2925580" y="1276799"/>
                  <a:pt x="2909341" y="1253064"/>
                  <a:pt x="2893102" y="1229330"/>
                </a:cubicBezTo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0FF85344-60EE-4BF6-89E4-C8911FE31104}"/>
              </a:ext>
            </a:extLst>
          </p:cNvPr>
          <p:cNvSpPr/>
          <p:nvPr/>
        </p:nvSpPr>
        <p:spPr>
          <a:xfrm rot="21423725">
            <a:off x="2184400" y="2633664"/>
            <a:ext cx="1028700" cy="2263775"/>
          </a:xfrm>
          <a:custGeom>
            <a:avLst/>
            <a:gdLst>
              <a:gd name="connsiteX0" fmla="*/ 0 w 1079292"/>
              <a:gd name="connsiteY0" fmla="*/ 1650107 h 1720189"/>
              <a:gd name="connsiteX1" fmla="*/ 269823 w 1079292"/>
              <a:gd name="connsiteY1" fmla="*/ 1545176 h 1720189"/>
              <a:gd name="connsiteX2" fmla="*/ 569626 w 1079292"/>
              <a:gd name="connsiteY2" fmla="*/ 136100 h 1720189"/>
              <a:gd name="connsiteX3" fmla="*/ 674557 w 1079292"/>
              <a:gd name="connsiteY3" fmla="*/ 106120 h 1720189"/>
              <a:gd name="connsiteX4" fmla="*/ 794478 w 1079292"/>
              <a:gd name="connsiteY4" fmla="*/ 585805 h 1720189"/>
              <a:gd name="connsiteX5" fmla="*/ 899410 w 1079292"/>
              <a:gd name="connsiteY5" fmla="*/ 1215392 h 1720189"/>
              <a:gd name="connsiteX6" fmla="*/ 974360 w 1079292"/>
              <a:gd name="connsiteY6" fmla="*/ 1575156 h 1720189"/>
              <a:gd name="connsiteX7" fmla="*/ 1079292 w 1079292"/>
              <a:gd name="connsiteY7" fmla="*/ 1665097 h 1720189"/>
              <a:gd name="connsiteX0" fmla="*/ 0 w 1079292"/>
              <a:gd name="connsiteY0" fmla="*/ 1621704 h 1636694"/>
              <a:gd name="connsiteX1" fmla="*/ 388885 w 1079292"/>
              <a:gd name="connsiteY1" fmla="*/ 1103548 h 1636694"/>
              <a:gd name="connsiteX2" fmla="*/ 569626 w 1079292"/>
              <a:gd name="connsiteY2" fmla="*/ 107697 h 1636694"/>
              <a:gd name="connsiteX3" fmla="*/ 674557 w 1079292"/>
              <a:gd name="connsiteY3" fmla="*/ 77717 h 1636694"/>
              <a:gd name="connsiteX4" fmla="*/ 794478 w 1079292"/>
              <a:gd name="connsiteY4" fmla="*/ 557402 h 1636694"/>
              <a:gd name="connsiteX5" fmla="*/ 899410 w 1079292"/>
              <a:gd name="connsiteY5" fmla="*/ 1186989 h 1636694"/>
              <a:gd name="connsiteX6" fmla="*/ 974360 w 1079292"/>
              <a:gd name="connsiteY6" fmla="*/ 1546753 h 1636694"/>
              <a:gd name="connsiteX7" fmla="*/ 1079292 w 1079292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286" h="1636694">
                <a:moveTo>
                  <a:pt x="0" y="1585456"/>
                </a:moveTo>
                <a:cubicBezTo>
                  <a:pt x="163642" y="1560080"/>
                  <a:pt x="252276" y="1349841"/>
                  <a:pt x="338879" y="1103548"/>
                </a:cubicBezTo>
                <a:cubicBezTo>
                  <a:pt x="425482" y="857255"/>
                  <a:pt x="472008" y="278669"/>
                  <a:pt x="519620" y="107697"/>
                </a:cubicBezTo>
                <a:cubicBezTo>
                  <a:pt x="567232" y="-63275"/>
                  <a:pt x="587076" y="2766"/>
                  <a:pt x="624551" y="77717"/>
                </a:cubicBezTo>
                <a:cubicBezTo>
                  <a:pt x="662026" y="152668"/>
                  <a:pt x="706997" y="372523"/>
                  <a:pt x="744472" y="557402"/>
                </a:cubicBezTo>
                <a:cubicBezTo>
                  <a:pt x="781947" y="742281"/>
                  <a:pt x="819424" y="1022097"/>
                  <a:pt x="849404" y="1186989"/>
                </a:cubicBezTo>
                <a:cubicBezTo>
                  <a:pt x="879384" y="1351881"/>
                  <a:pt x="894374" y="1471802"/>
                  <a:pt x="924354" y="1546753"/>
                </a:cubicBezTo>
                <a:cubicBezTo>
                  <a:pt x="954334" y="1621704"/>
                  <a:pt x="991810" y="1629199"/>
                  <a:pt x="1029286" y="1636694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E26E1E1-3863-C9C7-EB20-8B8AAC3FC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5064126"/>
            <a:ext cx="2198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FF"/>
                </a:solidFill>
              </a:rPr>
              <a:t>Data Distribution</a:t>
            </a: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A8E4EA-1BFC-DB56-2633-3C0ADAFAD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189" y="1743076"/>
            <a:ext cx="21986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Generated Distribution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0663" name="TextBox 1">
            <a:extLst>
              <a:ext uri="{FF2B5EF4-FFF2-40B4-BE49-F238E27FC236}">
                <a16:creationId xmlns:a16="http://schemas.microsoft.com/office/drawing/2014/main" id="{B9CE9B53-649C-9B06-C13B-2A7F420EA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44" y="5858615"/>
            <a:ext cx="5835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Sometimes, this is hard to tell since </a:t>
            </a:r>
          </a:p>
          <a:p>
            <a:pPr eaLnBrk="1" hangingPunct="1"/>
            <a:r>
              <a:rPr lang="en-US" altLang="en-US" sz="1800" dirty="0"/>
              <a:t>one sees only what’s generated, but not what’s missed.</a:t>
            </a:r>
          </a:p>
        </p:txBody>
      </p:sp>
      <p:sp>
        <p:nvSpPr>
          <p:cNvPr id="70664" name="TextBox 3">
            <a:extLst>
              <a:ext uri="{FF2B5EF4-FFF2-40B4-BE49-F238E27FC236}">
                <a16:creationId xmlns:a16="http://schemas.microsoft.com/office/drawing/2014/main" id="{7D008157-75EF-B709-C40E-1D5B5A609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1" y="1143001"/>
            <a:ext cx="3521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Converge to same faces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04EB4-1887-01A3-3721-7446698F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8B015-00DD-4011-BA19-8C7D6C490138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EF347-F823-BE59-8177-2EB68945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B11BE-234D-63C4-72C9-A1AC39AB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3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1645DB-540E-C2DA-36BF-F4C5D4A9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07AFE8-0B59-96BB-A871-8A1677EF0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Use Mini Batch GANs</a:t>
            </a:r>
          </a:p>
          <a:p>
            <a:r>
              <a:rPr lang="en-US" dirty="0">
                <a:solidFill>
                  <a:srgbClr val="FF0000"/>
                </a:solidFill>
              </a:rPr>
              <a:t>Supervision with Labels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F44668A-F822-D15C-5F81-1E4ABCF3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3FE4-C82B-4FEF-A514-2D4CD4B3C1C0}" type="datetime1">
              <a:rPr lang="en-US" smtClean="0"/>
              <a:t>10/15/2025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E001E6-6C55-781B-76A4-300B1E06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6705F5-1A5B-7E3C-EBE3-62C2E6EA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46E43-C5B8-A7CC-4E1B-A564A1C3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Generative Adversarial Networks (Mini Batch GANs)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E411-2208-825D-8917-A93D75BA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 Batch GANs </a:t>
            </a:r>
            <a:r>
              <a:rPr lang="en-US" dirty="0"/>
              <a:t>are a variation of Generative Adversarial Networks (GANs).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traditional GANs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, the discriminator evaluates each sample individually to decide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whether it is real or fake.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Mini Batch GANs,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the discriminator evaluates samples in small groups or "mini-batches"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Concept called </a:t>
            </a: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mini-batch discrimination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Assess the </a:t>
            </a: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authenticity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of individual samples but also the </a:t>
            </a: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diversity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between samples within a batch.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732CB-8514-DAEE-D884-EF610479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BA77-FC1F-4A7B-8C13-49AE23BE2811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8441A-9617-7790-821F-DCCDB949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D9AA2-AC52-7DA6-C102-CC1634A7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6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3112076" y="701814"/>
            <a:ext cx="5967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99CC"/>
                </a:solidFill>
              </a:rPr>
              <a:t>Mini Batch GANs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33024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084FAA-6744-4F00-ABEF-72866E368A9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A8F595E-F43C-5BAB-9AE2-F6EE0B03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D56A-6EB0-4A8A-941D-418E7254E454}" type="datetime1">
              <a:rPr lang="en-US" smtClean="0"/>
              <a:t>10/15/2025</a:t>
            </a:fld>
            <a:endParaRPr lang="en-US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AE76BF2B-4D4C-53BA-A308-5CCED1354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E61BB56-54E8-9DF9-19B2-DD652F10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1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 animBg="1"/>
      <p:bldP spid="15" grpId="0"/>
      <p:bldP spid="16" grpId="0"/>
      <p:bldP spid="17" grpId="0"/>
      <p:bldP spid="19" grpId="0" animBg="1"/>
      <p:bldP spid="20" grpId="0"/>
      <p:bldP spid="21" grpId="0"/>
      <p:bldP spid="22" grpId="0" animBg="1"/>
      <p:bldP spid="25" grpId="0"/>
      <p:bldP spid="26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4E8FA-5B72-C612-3D5C-3022818E1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Generator in Batches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generator can produce batches of images at once instead of single images.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Processing in batches allows for more efficient computation. </a:t>
            </a:r>
          </a:p>
          <a:p>
            <a:pPr lvl="1"/>
            <a:r>
              <a:rPr lang="en-US" dirty="0">
                <a:solidFill>
                  <a:srgbClr val="0D0D0D"/>
                </a:solidFill>
                <a:latin typeface="Söhne"/>
              </a:rPr>
              <a:t>More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diversity of samples being evaluated by the discriminator, facilitating a more comprehensive training. </a:t>
            </a:r>
          </a:p>
          <a:p>
            <a:r>
              <a:rPr lang="en-US" b="1" dirty="0"/>
              <a:t>Mini-batch Discrimination</a:t>
            </a:r>
          </a:p>
          <a:p>
            <a:pPr lvl="1"/>
            <a:r>
              <a:rPr lang="en-US" dirty="0"/>
              <a:t>The discriminator uses a measure to assess how much the generated samples deviate from the real samples within the same batch. </a:t>
            </a:r>
          </a:p>
          <a:p>
            <a:pPr lvl="1"/>
            <a:r>
              <a:rPr lang="en-US" dirty="0"/>
              <a:t>Computing distances or similarities between samples in the feature space.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How diverse the generated images are within each batch (mode collapse).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053E3-4219-6658-287D-57353C3D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8D4A-1647-4C7A-BE4B-90E4CDBD228F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C95AA-F2F1-84AF-C0FA-63D9856A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C1488-3F33-3941-C6BC-553FB4F1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0B07C3-6925-5C46-FEAD-5A9BA50A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GANs</a:t>
            </a:r>
          </a:p>
        </p:txBody>
      </p:sp>
    </p:spTree>
    <p:extLst>
      <p:ext uri="{BB962C8B-B14F-4D97-AF65-F5344CB8AC3E}">
        <p14:creationId xmlns:p14="http://schemas.microsoft.com/office/powerpoint/2010/main" val="1401744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357C4-ADBB-B11D-1A56-784DBE84F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Backpropagation: </a:t>
            </a:r>
          </a:p>
          <a:p>
            <a:pPr lvl="1"/>
            <a:r>
              <a:rPr lang="en-US" sz="2800" dirty="0"/>
              <a:t>Based on the discriminator’s feedback the GAN updates both the generator and discriminator. </a:t>
            </a:r>
          </a:p>
          <a:p>
            <a:pPr lvl="1"/>
            <a:r>
              <a:rPr lang="en-US" sz="2800" dirty="0"/>
              <a:t>The generator learns to produce more diverse and realistic samples</a:t>
            </a:r>
          </a:p>
          <a:p>
            <a:r>
              <a:rPr lang="en-US" sz="3200" dirty="0"/>
              <a:t>Iteration: </a:t>
            </a:r>
          </a:p>
          <a:p>
            <a:pPr lvl="1"/>
            <a:r>
              <a:rPr lang="en-US" sz="2800" dirty="0"/>
              <a:t>This process repeats over many cycles</a:t>
            </a:r>
          </a:p>
          <a:p>
            <a:pPr lvl="1"/>
            <a:r>
              <a:rPr lang="en-US" sz="2800" dirty="0"/>
              <a:t>The generator and discriminator iteratively improving in response to each other's feedback.</a:t>
            </a:r>
          </a:p>
          <a:p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6F936-A8B7-7BBC-7EC5-5F7A616D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FAC4-0A23-4A57-97F8-5D2F111D4820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316CF-7154-EF68-E4B8-F880AFE3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82107-170F-A48B-4412-A90EB0DA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B3E8F0-6DBD-955F-3831-5A3FEC60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GANs</a:t>
            </a:r>
          </a:p>
        </p:txBody>
      </p:sp>
    </p:spTree>
    <p:extLst>
      <p:ext uri="{BB962C8B-B14F-4D97-AF65-F5344CB8AC3E}">
        <p14:creationId xmlns:p14="http://schemas.microsoft.com/office/powerpoint/2010/main" val="3099064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A410B3-5F9E-8EA0-78A3-1D553DB50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standard Discriminator in GAN: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𝑖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r>
                  <a:rPr lang="en-US" dirty="0"/>
                  <a:t>For Generator: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A410B3-5F9E-8EA0-78A3-1D553DB50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7743B-666B-0444-2A04-60CB4AB1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478D7-527F-4DE7-B05C-6BE96BD80D4F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9E924-B8A7-5033-2F78-AF47BD42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35757-DAAD-FA13-23A1-812BA596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BD5F8-1C9E-7E0E-BC73-932938C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GANs</a:t>
            </a:r>
          </a:p>
        </p:txBody>
      </p:sp>
    </p:spTree>
    <p:extLst>
      <p:ext uri="{BB962C8B-B14F-4D97-AF65-F5344CB8AC3E}">
        <p14:creationId xmlns:p14="http://schemas.microsoft.com/office/powerpoint/2010/main" val="3094230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523F-8834-A503-E084-54F585B5E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Mini-Batch Discrimination </a:t>
                </a: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For each pair of samples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in a mini-batch, compute a distance measure between features </a:t>
                </a: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Raw data or features learned by earlier layers of the discriminator.</a:t>
                </a: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Distance can be: L1 or L2 or other forms of similarity.</a:t>
                </a: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The mini-batch discrimination value for a single sample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0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</m:ctrlPr>
                      </m:sSub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sz="20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)</m:t>
                    </m:r>
                  </m:oMath>
                </a14:m>
                <a:r>
                  <a:rPr lang="en-US" sz="20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can be calculated in the batch as: </a:t>
                </a: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𝑗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𝑜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𝑜</m:t>
                                      </m:r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Modified Discriminator Loss with Mini-Batch Discrimination</a:t>
                </a:r>
                <a:endPara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4523F-8834-A503-E084-54F585B5E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7E56C-5F3F-ED2B-5937-6A138834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39EC-162B-42F6-AD44-539C811E3FF4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A085A-817B-D6C7-6E20-49AC2E780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821BE-6CDC-2AF6-0CFA-341774D9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94A66C-749F-BF56-7E79-8FD4AC4A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GANs</a:t>
            </a:r>
          </a:p>
        </p:txBody>
      </p:sp>
    </p:spTree>
    <p:extLst>
      <p:ext uri="{BB962C8B-B14F-4D97-AF65-F5344CB8AC3E}">
        <p14:creationId xmlns:p14="http://schemas.microsoft.com/office/powerpoint/2010/main" val="254067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B9EB77-3C8E-A429-C379-8AFF55D16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Mini Batch GANs encourage the generator to produce a diverse range of outputs. 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table training as the discriminator works on a batch instead of individual samples.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Mini b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atches can lead to faster convergence of the network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Mini-batch discrimination provides more information to the generator, which can help in generating higher-quality samples.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8D062-3237-7DA7-E62A-A020B04A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C9D6-2578-4D10-888D-6ECBA19597D1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3A605-CBC7-9796-0558-CF5E1A35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0781-3A24-FE38-915C-253DC61A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87B098-38CD-A283-0DDB-8D3777FB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Mini Batch GANs</a:t>
            </a:r>
          </a:p>
        </p:txBody>
      </p:sp>
    </p:spTree>
    <p:extLst>
      <p:ext uri="{BB962C8B-B14F-4D97-AF65-F5344CB8AC3E}">
        <p14:creationId xmlns:p14="http://schemas.microsoft.com/office/powerpoint/2010/main" val="218193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F76DB-CFF6-2554-B208-C8A036B6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ECB84-5728-5F81-D7B5-5703964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F9D59-4269-74EC-4309-B36575E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3009900"/>
            <a:ext cx="10972800" cy="838200"/>
          </a:xfrm>
        </p:spPr>
        <p:txBody>
          <a:bodyPr/>
          <a:lstStyle/>
          <a:p>
            <a:r>
              <a:rPr lang="en-US" dirty="0"/>
              <a:t>Review of Previous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554DD-48D1-DEF1-CB6B-D6A0484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8FA6-F973-4965-B263-5920FBC75F9E}" type="datetime1">
              <a:rPr lang="en-US" smtClean="0"/>
              <a:t>10/15/2025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1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F034D-835A-AD1E-500B-8A33B756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1E07-D7E7-4F76-93C8-2167029F8160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2A9A8-69F0-E468-1C21-2B5E5C2C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CDAB-BC5F-6E72-6AE2-691AAD02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BF19E0-568F-F9E4-0D36-6F6418D5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09900"/>
            <a:ext cx="10972800" cy="838200"/>
          </a:xfrm>
        </p:spPr>
        <p:txBody>
          <a:bodyPr/>
          <a:lstStyle/>
          <a:p>
            <a:r>
              <a:rPr lang="en-US" dirty="0"/>
              <a:t>Unsupervised Representation Learning with Deep Convolutional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162610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343096-EE46-C365-5027-395BFC0DF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637409"/>
            <a:ext cx="9528259" cy="464998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A9B27-B682-CDEF-0895-0D38A379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857C1-47CF-4226-8901-1BF840C8BAF0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A1D19-6D53-5F24-8A51-E8C0D88D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566D2-B0B5-57A6-E51C-358ACC25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32BB79-000C-7273-B717-598E7DD2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</a:t>
            </a:r>
          </a:p>
        </p:txBody>
      </p:sp>
    </p:spTree>
    <p:extLst>
      <p:ext uri="{BB962C8B-B14F-4D97-AF65-F5344CB8AC3E}">
        <p14:creationId xmlns:p14="http://schemas.microsoft.com/office/powerpoint/2010/main" val="310983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CDAB4C-48F7-1765-44A9-6F59ACC99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DCGAN: </a:t>
            </a:r>
            <a:r>
              <a:rPr lang="en-US" dirty="0">
                <a:hlinkClick r:id="rId2"/>
              </a:rPr>
              <a:t>Download Paper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Supervised learning with convolutional networks (CNNs) </a:t>
            </a:r>
            <a:r>
              <a:rPr lang="en-US" dirty="0"/>
              <a:t>has seen </a:t>
            </a:r>
            <a:r>
              <a:rPr lang="en-US" dirty="0">
                <a:solidFill>
                  <a:srgbClr val="FF0000"/>
                </a:solidFill>
              </a:rPr>
              <a:t>huge adoption in computer vision </a:t>
            </a:r>
            <a:r>
              <a:rPr lang="en-US" dirty="0"/>
              <a:t>applications</a:t>
            </a:r>
          </a:p>
          <a:p>
            <a:r>
              <a:rPr lang="en-US" dirty="0"/>
              <a:t>Comparatively, </a:t>
            </a:r>
            <a:r>
              <a:rPr lang="en-US" dirty="0">
                <a:solidFill>
                  <a:srgbClr val="00B050"/>
                </a:solidFill>
              </a:rPr>
              <a:t>unsupervised learning with CNNs </a:t>
            </a:r>
            <a:r>
              <a:rPr lang="en-US" dirty="0"/>
              <a:t>has received less attention</a:t>
            </a:r>
          </a:p>
          <a:p>
            <a:r>
              <a:rPr lang="en-US" dirty="0">
                <a:solidFill>
                  <a:srgbClr val="FF0000"/>
                </a:solidFill>
              </a:rPr>
              <a:t>CNN for unsupervised learning</a:t>
            </a:r>
          </a:p>
          <a:p>
            <a:r>
              <a:rPr lang="en-US" dirty="0"/>
              <a:t>DCGANs builds upon the original Generative Adversarial Networks (GANs) by </a:t>
            </a:r>
            <a:r>
              <a:rPr lang="en-US" dirty="0">
                <a:solidFill>
                  <a:srgbClr val="00B0F0"/>
                </a:solidFill>
              </a:rPr>
              <a:t>incorporating convolutional layers, making them more suited for image processing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B58EA-A872-8F7B-7E06-BBA1BF90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4FE5-D93F-4195-9B94-97D6515A6694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CC5E0-92BB-8240-FB93-00A6DEC7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163B4-3E2E-2353-D71D-2D16791C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CEADC9-A9CE-294A-87DB-18720031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</a:t>
            </a:r>
          </a:p>
        </p:txBody>
      </p:sp>
    </p:spTree>
    <p:extLst>
      <p:ext uri="{BB962C8B-B14F-4D97-AF65-F5344CB8AC3E}">
        <p14:creationId xmlns:p14="http://schemas.microsoft.com/office/powerpoint/2010/main" val="3732683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2DC965-48C2-BD70-07A8-F998E4F34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DCGANs consist of two main components: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Generator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This network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generates new data instances (e.g., images) from random noise.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It typically uses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transposed convolutional layers 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to progressively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Söhne"/>
              </a:rPr>
              <a:t>upsample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 the input noise to an image.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Discriminator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This network evaluates the authenticity of images.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It takes an image (either from the training set or generated by the generator) and outputs the probability of the image being real (as opposed to being generated).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90CFA-6BF3-C69F-7596-EB18802C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9A0E-02B3-4279-A1DF-75888F209426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F3320-ECDF-5C91-23A4-F15F38FF4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16FC4-A193-B6B8-C646-47AD66D0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21C741-26FD-775D-4034-41566588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</a:t>
            </a:r>
          </a:p>
        </p:txBody>
      </p:sp>
    </p:spTree>
    <p:extLst>
      <p:ext uri="{BB962C8B-B14F-4D97-AF65-F5344CB8AC3E}">
        <p14:creationId xmlns:p14="http://schemas.microsoft.com/office/powerpoint/2010/main" val="3345644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A68F12-0D09-02B6-E3E5-34C7834C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40874"/>
            <a:ext cx="10972800" cy="450988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36095-C496-0317-CBF6-03EEB905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83828-882E-4AEC-B28C-CAD09D726874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8B87F-AF75-484F-6451-43669729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4C577-556B-4929-B7D9-F19E8437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9103A6-34F1-9A62-30DE-EAF4745C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</a:t>
            </a:r>
          </a:p>
        </p:txBody>
      </p:sp>
    </p:spTree>
    <p:extLst>
      <p:ext uri="{BB962C8B-B14F-4D97-AF65-F5344CB8AC3E}">
        <p14:creationId xmlns:p14="http://schemas.microsoft.com/office/powerpoint/2010/main" val="2971197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E572DF-F1C4-CD5E-4508-18E80CE44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182194"/>
            <a:ext cx="6553200" cy="646051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8EB6F-B649-C074-1E08-76C191AF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233A3-1948-43E2-941D-656C306154D4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24ABB-48F4-4AE9-CED5-6F942EF1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3A3BF-F9E2-ABE7-741B-FF67EFB8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03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666FF0-EA6F-3F00-B4B8-82D40745C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236" y="120278"/>
            <a:ext cx="6096000" cy="650912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C38E5-EAB7-03B8-1D4C-C0BFC433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B895-567B-4157-A0E6-77E65325F00A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2D2B1-EDFC-50F1-B121-DB377E2E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4FC47-0221-E196-0F01-487604F6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85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3CAFE-3290-3AA6-6643-20E65C755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trained DCGANs on three datasets:</a:t>
            </a:r>
          </a:p>
          <a:p>
            <a:pPr lvl="1"/>
            <a:r>
              <a:rPr lang="en-US" dirty="0"/>
              <a:t>Large-scale Scene Understanding (LSUN) </a:t>
            </a:r>
          </a:p>
          <a:p>
            <a:pPr lvl="1"/>
            <a:r>
              <a:rPr lang="en-US" dirty="0"/>
              <a:t>Imagenet-1k </a:t>
            </a:r>
          </a:p>
          <a:p>
            <a:pPr lvl="1"/>
            <a:r>
              <a:rPr lang="en-US" dirty="0"/>
              <a:t>Faces dataset. </a:t>
            </a:r>
          </a:p>
          <a:p>
            <a:r>
              <a:rPr lang="en-US" dirty="0"/>
              <a:t>No pre-processing was applied to training images besides </a:t>
            </a:r>
            <a:r>
              <a:rPr lang="en-US" dirty="0">
                <a:solidFill>
                  <a:srgbClr val="FF0000"/>
                </a:solidFill>
              </a:rPr>
              <a:t>scaling to the range of the tanh activation function [-1, 1]</a:t>
            </a:r>
            <a:r>
              <a:rPr lang="en-US" dirty="0"/>
              <a:t>. </a:t>
            </a:r>
          </a:p>
          <a:p>
            <a:r>
              <a:rPr lang="en-US" dirty="0" err="1"/>
              <a:t>LeakyReLU</a:t>
            </a:r>
            <a:r>
              <a:rPr lang="en-US" dirty="0"/>
              <a:t> with the slope of the leak was set to 0.2. </a:t>
            </a:r>
          </a:p>
          <a:p>
            <a:r>
              <a:rPr lang="en-US" dirty="0"/>
              <a:t>Adam optimizer with tuned hyperparameters.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672C7-620C-E52C-A2ED-A5AAE475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D229-3B7E-4530-8C4A-535622982857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EECEE-4F6A-966E-FC1D-560A5CBC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BE75F-607D-752A-8544-A18E6F06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FABF66-9D75-B96B-8911-C544BB39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ADVERSARIAL TRAINING</a:t>
            </a:r>
          </a:p>
        </p:txBody>
      </p:sp>
    </p:spTree>
    <p:extLst>
      <p:ext uri="{BB962C8B-B14F-4D97-AF65-F5344CB8AC3E}">
        <p14:creationId xmlns:p14="http://schemas.microsoft.com/office/powerpoint/2010/main" val="189291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1739F3-3DC4-D334-D7D6-CEC19EEA4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Convolutional Layers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DCGANs use convolutional layers (in the discriminator) and transpose convolutional layers (in the generator)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Working Process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The </a:t>
            </a:r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generator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 creates images from random noise.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The </a:t>
            </a:r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discriminator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 assesses these images and real images from the dataset, trying to distinguish between the two.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The output of the discriminator is a probability score that represents how likely it is that the image is real.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BC99B-964C-A47B-5F40-26C20AFC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A87F-9F63-46E6-999C-01F0D1619120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D20A2-1653-35FD-E69A-B19F9F14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94972-37F6-7E3B-C2EA-1F3A7191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98EA58-C629-9362-9DF2-67B14B17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</a:t>
            </a:r>
          </a:p>
        </p:txBody>
      </p:sp>
    </p:spTree>
    <p:extLst>
      <p:ext uri="{BB962C8B-B14F-4D97-AF65-F5344CB8AC3E}">
        <p14:creationId xmlns:p14="http://schemas.microsoft.com/office/powerpoint/2010/main" val="112157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C0CAC2-ACB3-D50E-AC11-ADA9211A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BBEBB-C3C7-ABB4-729B-FB43F110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0F0D-0A0C-429C-B28A-BCF9A949F49C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5CB09-B82D-E9FA-3684-CEBA767F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A1BEF-1C8C-65D8-75FB-4DB9459F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B5DDDF-795D-7724-F27C-64CC88BA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RealNVP</a:t>
            </a:r>
            <a:r>
              <a:rPr lang="en-US" dirty="0"/>
              <a:t> - Affine coupling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5F0E7-3D2B-0392-B9C6-BC2BDD9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23528"/>
            <a:ext cx="9115750" cy="36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32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D7DE42-24BE-0EED-5408-FC18B03ED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Training the Discriminator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In each training step, the discriminator is trained first.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It is provided a </a:t>
            </a:r>
            <a:r>
              <a:rPr lang="en-US" b="0" i="0" dirty="0">
                <a:solidFill>
                  <a:srgbClr val="0099CC"/>
                </a:solidFill>
                <a:effectLst/>
                <a:latin typeface="Söhne"/>
              </a:rPr>
              <a:t>batch of real images (labeled as real) and a batch of fake images generated by the generator (labeled as fake).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The goal is to maximize the probability of correctly classifying both real and fake images.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Training the Generator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US" dirty="0">
                <a:latin typeface="Söhne"/>
              </a:rPr>
              <a:t>After</a:t>
            </a:r>
            <a:r>
              <a:rPr lang="en-US" b="0" i="0" dirty="0">
                <a:effectLst/>
                <a:latin typeface="Söhne"/>
              </a:rPr>
              <a:t> updating the discriminator, the generator is trained.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It generates a </a:t>
            </a:r>
            <a:r>
              <a:rPr lang="en-US" b="0" i="0" dirty="0">
                <a:solidFill>
                  <a:srgbClr val="0099CC"/>
                </a:solidFill>
                <a:effectLst/>
                <a:latin typeface="Söhne"/>
              </a:rPr>
              <a:t>batch of images, which are then passed to the discriminator</a:t>
            </a:r>
            <a:r>
              <a:rPr lang="en-US" b="0" i="0" dirty="0">
                <a:effectLst/>
                <a:latin typeface="Söhne"/>
              </a:rPr>
              <a:t>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The generator's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goal is to minimize the likelihood that the discriminator correctly identifies the images as fake (Adversarial).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0928D-0EED-5D08-99D4-FD69880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64D7-0DB8-4CDD-A296-C42D94C1361A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C85B0-3E08-C854-920C-50CEEAB1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C66EA-81D4-DC38-F122-053ECA51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068B1-10FC-4C61-42E0-4D311FC0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Training of DCGANs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1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1F9B8-FCF1-2AED-C11E-BBEF336C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Adversarial Process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As training progresses,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the generator improves in generating realistic images</a:t>
            </a:r>
            <a:r>
              <a:rPr lang="en-US" b="0" i="0" dirty="0">
                <a:effectLst/>
                <a:latin typeface="Söhne"/>
              </a:rPr>
              <a:t>, the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discriminator must also improve</a:t>
            </a:r>
            <a:r>
              <a:rPr lang="en-US" b="0" i="0" dirty="0">
                <a:effectLst/>
                <a:latin typeface="Söhne"/>
              </a:rPr>
              <a:t> at distinguishing fake images from real ones, and vice versa.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This competition drives both networks to improve (adversarial).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Backpropagation and Optimization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Both networks use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backpropagation</a:t>
            </a:r>
            <a:r>
              <a:rPr lang="en-US" b="0" i="0" dirty="0">
                <a:effectLst/>
                <a:latin typeface="Söhne"/>
              </a:rPr>
              <a:t> to update their weights.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This iterative process of alternating between training the discriminator and the generator continues until a </a:t>
            </a:r>
            <a:r>
              <a:rPr lang="en-US" b="0" i="0" dirty="0">
                <a:solidFill>
                  <a:srgbClr val="0099CC"/>
                </a:solidFill>
                <a:effectLst/>
                <a:latin typeface="Söhne"/>
              </a:rPr>
              <a:t>stopping criterion </a:t>
            </a:r>
            <a:r>
              <a:rPr lang="en-US" b="0" i="0" dirty="0">
                <a:effectLst/>
                <a:latin typeface="Söhne"/>
              </a:rPr>
              <a:t>is met (like a fixed number of epochs or a desired level of performance).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Loss Functions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Commonly used loss functions include binary </a:t>
            </a:r>
            <a:r>
              <a:rPr lang="en-US" b="0" i="0" dirty="0">
                <a:solidFill>
                  <a:srgbClr val="0099CC"/>
                </a:solidFill>
                <a:effectLst/>
                <a:latin typeface="Söhne"/>
              </a:rPr>
              <a:t>cross-entropy</a:t>
            </a:r>
          </a:p>
          <a:p>
            <a:pPr lvl="1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The generator’s loss is based on how well it tricks the discriminator.</a:t>
            </a:r>
            <a:endParaRPr lang="en-US" b="0" i="0" dirty="0"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4409A8-6FE5-CDC0-CB79-810862BE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7A48-5CD7-4622-8EA4-F06293AC49C8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33C06-C07E-06A2-1E53-46BAA8C9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363EC-E70D-C4C9-AF46-FEA97127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D21154-8E2E-9D16-0CDE-F5015116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Training of DCGANs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73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46B951-D61E-5DCE-40BC-579013B78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Stability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DCGANs often offer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more stable training compared to traditional GANs</a:t>
            </a:r>
            <a:r>
              <a:rPr lang="en-US" b="0" i="0" dirty="0">
                <a:effectLst/>
                <a:latin typeface="Söhne"/>
              </a:rPr>
              <a:t>, partly due to their convolutional nature.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Hyperparameters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Tuning hyperparameters (like learning rates, batch size, etc.) is crucial for effective training</a:t>
            </a:r>
            <a:r>
              <a:rPr lang="en-US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Mode Collapse</a:t>
            </a:r>
            <a:r>
              <a:rPr lang="en-US" b="0" i="0" dirty="0">
                <a:effectLst/>
                <a:latin typeface="Söhne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 common issue with GANs, including DCGANs, is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mode collapse</a:t>
            </a:r>
            <a:r>
              <a:rPr lang="en-US" b="0" i="0" dirty="0">
                <a:effectLst/>
                <a:latin typeface="Söhne"/>
              </a:rPr>
              <a:t>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where the generator produces limited varieties of outputs</a:t>
            </a:r>
            <a:r>
              <a:rPr lang="en-US" b="0" i="0" dirty="0">
                <a:effectLst/>
                <a:latin typeface="Söhne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8C7DB-0273-E64C-51BA-ACF8FF11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B63B6-BD97-4BF9-9CD4-536EB998DC4C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135D1-A33C-D115-BEC8-BAE478A6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3E611-2327-FC97-6510-145338C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AA252C-3DD2-A3F3-23C1-85BF58E5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1981145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1E1D8D-FD15-658B-3D7C-530480C86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Some strategies to mitigate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Mode collapse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r>
              <a:rPr lang="en-US" b="1" dirty="0"/>
              <a:t>Adding Noise to Inputs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Introducing noise to the inputs of the discriminator can prevent the discriminator from becoming too confident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uncertainty can prevent the generator from exploiting weaknesses in the discriminator, leading to a more stable and diverse output.</a:t>
            </a:r>
          </a:p>
          <a:p>
            <a:r>
              <a:rPr lang="en-US" b="1" dirty="0"/>
              <a:t>Regularization Techniques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Applying regularization methods like gradient penalty or weight normalization can help in stabilizing the training and thus prevent mode collapse.</a:t>
            </a:r>
          </a:p>
          <a:p>
            <a:r>
              <a:rPr lang="en-US" b="1" i="0" dirty="0">
                <a:effectLst/>
                <a:latin typeface="Söhne"/>
              </a:rPr>
              <a:t>Using Different Architectures or Loss Functions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</a:p>
          <a:p>
            <a:pPr lvl="1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Sometimes, simply changing the architecture of the GAN or using a different loss function can mitigate mode collapse.</a:t>
            </a:r>
            <a:endParaRPr lang="en-US" dirty="0"/>
          </a:p>
          <a:p>
            <a:r>
              <a:rPr lang="en-US" b="1" dirty="0"/>
              <a:t>Conditional GANs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0E1FB-6A8D-B98C-1B05-02AF58C47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4BAF-7A3B-4339-B2DE-C38932C8294C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3D8C9-E5AB-6177-47A6-312019B2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78222-CA96-9FE2-477A-FB88E91E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7BB7DF-151F-486C-C67F-773F065F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</p:spTree>
    <p:extLst>
      <p:ext uri="{BB962C8B-B14F-4D97-AF65-F5344CB8AC3E}">
        <p14:creationId xmlns:p14="http://schemas.microsoft.com/office/powerpoint/2010/main" val="123027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834C4D-30A0-C397-78EF-94B542E70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019" y="1600200"/>
            <a:ext cx="8463961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4013F-2513-922F-5CA6-847F7742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7E70-C071-4B69-9D60-92590880B570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37124-0D26-65FE-11CB-3689BC342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BF54-9B19-1EEA-060B-AF5A3AE7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BAAE3C-5602-609E-5682-948DD796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 Results</a:t>
            </a:r>
          </a:p>
        </p:txBody>
      </p:sp>
    </p:spTree>
    <p:extLst>
      <p:ext uri="{BB962C8B-B14F-4D97-AF65-F5344CB8AC3E}">
        <p14:creationId xmlns:p14="http://schemas.microsoft.com/office/powerpoint/2010/main" val="2886258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E770EA-3A21-D29C-A89E-CAD38C85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00200"/>
            <a:ext cx="9753600" cy="488440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99013-E759-7394-FDEA-66980182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43D0-357F-42A1-909E-5D5AC2E87545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C10BB-9255-D2C2-0907-C09664F3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DA330-9A2B-D085-7DF6-1E1D9493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290CC0-1E96-1466-40EC-AA43790A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 Results</a:t>
            </a:r>
          </a:p>
        </p:txBody>
      </p:sp>
    </p:spTree>
    <p:extLst>
      <p:ext uri="{BB962C8B-B14F-4D97-AF65-F5344CB8AC3E}">
        <p14:creationId xmlns:p14="http://schemas.microsoft.com/office/powerpoint/2010/main" val="259378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1FD931-B16C-46D4-1A39-E8FD187A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guidelines for stable Deep Convolutional GANs </a:t>
            </a:r>
          </a:p>
          <a:p>
            <a:pPr lvl="1"/>
            <a:r>
              <a:rPr lang="en-US" dirty="0"/>
              <a:t>Replace any pooling layers with </a:t>
            </a:r>
            <a:r>
              <a:rPr lang="en-US" dirty="0">
                <a:solidFill>
                  <a:srgbClr val="FF0000"/>
                </a:solidFill>
              </a:rPr>
              <a:t>strided convolutions (discriminator) and fractional-</a:t>
            </a:r>
            <a:r>
              <a:rPr lang="en-US" dirty="0" err="1">
                <a:solidFill>
                  <a:srgbClr val="FF0000"/>
                </a:solidFill>
              </a:rPr>
              <a:t>strided</a:t>
            </a:r>
            <a:r>
              <a:rPr lang="en-US" dirty="0">
                <a:solidFill>
                  <a:srgbClr val="FF0000"/>
                </a:solidFill>
              </a:rPr>
              <a:t> convolutions (Transposed Convolutions) (generator)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Batchnorm</a:t>
            </a:r>
            <a:r>
              <a:rPr lang="en-US" dirty="0"/>
              <a:t> in both the generator and the discriminator. </a:t>
            </a:r>
          </a:p>
          <a:p>
            <a:pPr lvl="1"/>
            <a:r>
              <a:rPr lang="en-US" dirty="0"/>
              <a:t>Remove fully connected hidden layers for deeper architectures. 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ReLU</a:t>
            </a:r>
            <a:r>
              <a:rPr lang="en-US" dirty="0"/>
              <a:t> activation in generator for all layers except for the output, which uses Tanh. 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LeakyReLU</a:t>
            </a:r>
            <a:r>
              <a:rPr lang="en-US" dirty="0"/>
              <a:t> activation in the discriminator for all layers.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A1105-789B-7C90-4C7F-38759F6F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C475-5425-4E15-A09E-5ECC16DBE22D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0DCEF-6FD9-1363-87AB-16E96957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5130-165F-1356-B6F5-0D43F6B4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2FBFCE-15F7-1016-CA2C-7901CB1E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DCGANs</a:t>
            </a:r>
          </a:p>
        </p:txBody>
      </p:sp>
    </p:spTree>
    <p:extLst>
      <p:ext uri="{BB962C8B-B14F-4D97-AF65-F5344CB8AC3E}">
        <p14:creationId xmlns:p14="http://schemas.microsoft.com/office/powerpoint/2010/main" val="4078756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3A1884-1777-ACBD-10B3-BCA3CA9CE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momentum? Explain the use of the Momentum term in Neural Networks.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934F9-C86D-6CD0-22B1-12B65129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5DADC-4D14-423B-98F4-4CB45BBF4F52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26047-9334-1CF8-4FDC-6AD982A2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04514-65C1-3B6F-5DBD-A0956024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D75A5E-CAAD-A389-7D68-C975E42D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Tasks</a:t>
            </a:r>
          </a:p>
        </p:txBody>
      </p:sp>
    </p:spTree>
    <p:extLst>
      <p:ext uri="{BB962C8B-B14F-4D97-AF65-F5344CB8AC3E}">
        <p14:creationId xmlns:p14="http://schemas.microsoft.com/office/powerpoint/2010/main" val="3208241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A90ABD-755B-0488-7EBE-3C1D9F83C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Pix2Pix</a:t>
            </a:r>
          </a:p>
          <a:p>
            <a:pPr lvl="1"/>
            <a:r>
              <a:rPr lang="en-US" dirty="0" err="1">
                <a:hlinkClick r:id="rId2"/>
              </a:rPr>
              <a:t>Tensoflow</a:t>
            </a:r>
            <a:r>
              <a:rPr lang="en-US" dirty="0">
                <a:hlinkClick r:id="rId2"/>
              </a:rPr>
              <a:t> Implementation: https://www.tensorflow.org/tutorials/generative/pix2pix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hlinkClick r:id="rId3"/>
              </a:rPr>
              <a:t>Original Paper: https://arxiv.org/abs/1611.07004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64BD-7AC9-ACF1-8F9F-789008CE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0E3E1-9B8D-4A80-8DD8-39754164E5F3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D6D12-FC65-FBBE-B2FB-299E934F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12989-5485-794D-8EC3-13147693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59033D-7F41-6DAB-8306-1DAF0A81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7581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C232-B888-0EB2-61B2-BEB4A983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1AA-A3FB-9995-AC6E-943FF959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62930-1E6D-DB8B-BF0D-190341163676}"/>
              </a:ext>
            </a:extLst>
          </p:cNvPr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C136B-6D9E-DD01-551C-E8A7BE12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4BC09-5E7A-E3EF-EDF4-FBE56520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D0473-84DB-4F42-B8BB-65117BDC0167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D263B-13BE-7E81-C490-6BF84DA2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0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A6F2CC-1393-4EC5-18A0-DF72BEAD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GAN Network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6D4BF-95A2-F92C-6C7B-B88D06CE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E6A6-FC79-4ECD-87C2-D47B3D544948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FD334-12D5-DE50-91FC-0E9D50C9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23256-5CD3-7B6B-E52D-1846CAB4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F20D59-2567-9936-4394-BAC17B61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53250" name="Picture 2" descr="GANExample">
            <a:extLst>
              <a:ext uri="{FF2B5EF4-FFF2-40B4-BE49-F238E27FC236}">
                <a16:creationId xmlns:a16="http://schemas.microsoft.com/office/drawing/2014/main" id="{50D9EF63-8647-A33E-8982-5067C184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28020"/>
            <a:ext cx="8791575" cy="34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702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1882891" y="701814"/>
            <a:ext cx="842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Generative Adversarial Network (GAN)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3932-2436-4615-9687-435C0FA56724}"/>
              </a:ext>
            </a:extLst>
          </p:cNvPr>
          <p:cNvSpPr/>
          <p:nvPr/>
        </p:nvSpPr>
        <p:spPr>
          <a:xfrm>
            <a:off x="8962398" y="6581001"/>
            <a:ext cx="322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https://github.com/PramodShenoy/GANerations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603C3-9235-487E-B316-93784DC4F915}"/>
              </a:ext>
            </a:extLst>
          </p:cNvPr>
          <p:cNvSpPr txBox="1"/>
          <p:nvPr/>
        </p:nvSpPr>
        <p:spPr>
          <a:xfrm>
            <a:off x="305292" y="3756798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FC, BN, ReLU </a:t>
            </a:r>
          </a:p>
          <a:p>
            <a:r>
              <a:rPr lang="en-US" sz="2000" b="1" dirty="0"/>
              <a:t>Reshape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2286F-A55F-483D-81C7-D02ACB73B518}"/>
              </a:ext>
            </a:extLst>
          </p:cNvPr>
          <p:cNvSpPr txBox="1"/>
          <p:nvPr/>
        </p:nvSpPr>
        <p:spPr>
          <a:xfrm>
            <a:off x="1603311" y="4889569"/>
            <a:ext cx="3276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 (kernel 5x5, stride 2) </a:t>
            </a:r>
          </a:p>
          <a:p>
            <a:r>
              <a:rPr lang="en-US" sz="2000" b="1" dirty="0"/>
              <a:t>BN,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0536A-B3A4-4DB7-9F3F-82B09D9E3A1D}"/>
              </a:ext>
            </a:extLst>
          </p:cNvPr>
          <p:cNvSpPr txBox="1"/>
          <p:nvPr/>
        </p:nvSpPr>
        <p:spPr>
          <a:xfrm>
            <a:off x="7255067" y="4135824"/>
            <a:ext cx="3014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Conv (kernel 5x5, stride 2) </a:t>
            </a:r>
          </a:p>
          <a:p>
            <a:r>
              <a:rPr lang="en-US" sz="2000" b="1" dirty="0"/>
              <a:t>BN, </a:t>
            </a:r>
            <a:r>
              <a:rPr lang="en-US" sz="2000" b="1" dirty="0" err="1"/>
              <a:t>LReLU</a:t>
            </a:r>
            <a:r>
              <a:rPr lang="en-US" sz="2000" b="1" dirty="0"/>
              <a:t> (slope 0.2)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37CBA-499C-4AEB-B424-480B69BA646B}"/>
              </a:ext>
            </a:extLst>
          </p:cNvPr>
          <p:cNvSpPr txBox="1"/>
          <p:nvPr/>
        </p:nvSpPr>
        <p:spPr>
          <a:xfrm>
            <a:off x="4077975" y="4305960"/>
            <a:ext cx="251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Deconv, tanh/sigmoid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F574E-F605-40B2-9D4A-23F4ABF99837}"/>
              </a:ext>
            </a:extLst>
          </p:cNvPr>
          <p:cNvSpPr txBox="1"/>
          <p:nvPr/>
        </p:nvSpPr>
        <p:spPr>
          <a:xfrm>
            <a:off x="10799824" y="3598074"/>
            <a:ext cx="1392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Reshape, </a:t>
            </a:r>
          </a:p>
          <a:p>
            <a:r>
              <a:rPr lang="en-US" sz="2000" b="1" dirty="0"/>
              <a:t>FC, sigmoid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27DE4-548D-A5D9-8294-D177377C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CAE3-2CC0-47FE-9BF2-01CEE46B037B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9EF7B-83D0-5144-9B3B-6A80BD83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DCEB2-12D2-2775-5D7C-05510153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5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內容版面配置區 6">
            <a:extLst>
              <a:ext uri="{FF2B5EF4-FFF2-40B4-BE49-F238E27FC236}">
                <a16:creationId xmlns:a16="http://schemas.microsoft.com/office/drawing/2014/main" id="{E66DF522-FACB-9868-FE40-9D9431D0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6414" y="2017713"/>
            <a:ext cx="8639175" cy="2997200"/>
          </a:xfrm>
        </p:spPr>
      </p:pic>
      <p:sp>
        <p:nvSpPr>
          <p:cNvPr id="46082" name="矩形 3">
            <a:extLst>
              <a:ext uri="{FF2B5EF4-FFF2-40B4-BE49-F238E27FC236}">
                <a16:creationId xmlns:a16="http://schemas.microsoft.com/office/drawing/2014/main" id="{EB5589A5-430C-1107-828E-2F48EE38E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176963"/>
            <a:ext cx="45961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zh-TW" altLang="en-US" sz="1800" dirty="0"/>
              <a:t>https://blog.openai.com/generative-models/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54EBFD-011B-B944-D3AC-8ECFD53476B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9722" y="1902405"/>
            <a:ext cx="1443857" cy="46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723C16-5E0F-F2B0-7080-65A89D75201B}"/>
              </a:ext>
            </a:extLst>
          </p:cNvPr>
          <p:cNvSpPr/>
          <p:nvPr/>
        </p:nvSpPr>
        <p:spPr>
          <a:xfrm>
            <a:off x="4964113" y="2481263"/>
            <a:ext cx="652462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1B0925-6026-867E-CFE3-CC01D3735256}"/>
              </a:ext>
            </a:extLst>
          </p:cNvPr>
          <p:cNvSpPr/>
          <p:nvPr/>
        </p:nvSpPr>
        <p:spPr>
          <a:xfrm>
            <a:off x="8353426" y="2590800"/>
            <a:ext cx="65246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4B7D3C-8122-A019-0363-43E893CE9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714" y="1600200"/>
            <a:ext cx="1335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CA" altLang="zh-TW" sz="2000"/>
              <a:t>P</a:t>
            </a:r>
            <a:r>
              <a:rPr lang="en-CA" altLang="zh-TW" sz="2000" baseline="-25000"/>
              <a:t>G</a:t>
            </a:r>
            <a:r>
              <a:rPr lang="en-CA" altLang="zh-TW" sz="2000"/>
              <a:t>(x,θ)</a:t>
            </a:r>
            <a:endParaRPr lang="zh-TW" altLang="en-US" sz="20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9B2B0F-5376-F613-5034-0602F09A1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181601"/>
            <a:ext cx="3048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How to compute the likelihood?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733DD6-B273-279D-66EB-12CD29A52B9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13672" y="3787055"/>
            <a:ext cx="426399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46089" name="Title 2">
            <a:extLst>
              <a:ext uri="{FF2B5EF4-FFF2-40B4-BE49-F238E27FC236}">
                <a16:creationId xmlns:a16="http://schemas.microsoft.com/office/drawing/2014/main" id="{0876A646-D75D-5F27-1C61-BEC3C1CB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NN for P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G</a:t>
            </a:r>
            <a:r>
              <a:rPr lang="en-US" altLang="en-US" dirty="0">
                <a:ea typeface="ＭＳ Ｐゴシック" panose="020B0600070205080204" pitchFamily="34" charset="-128"/>
              </a:rPr>
              <a:t>(x; θ)</a:t>
            </a:r>
          </a:p>
        </p:txBody>
      </p:sp>
      <p:sp>
        <p:nvSpPr>
          <p:cNvPr id="46090" name="TextBox 14">
            <a:extLst>
              <a:ext uri="{FF2B5EF4-FFF2-40B4-BE49-F238E27FC236}">
                <a16:creationId xmlns:a16="http://schemas.microsoft.com/office/drawing/2014/main" id="{37323345-FD09-B691-E118-68AACFCA7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2151" y="1600200"/>
            <a:ext cx="989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P</a:t>
            </a:r>
            <a:r>
              <a:rPr lang="en-US" altLang="en-US" sz="2000" baseline="-25000"/>
              <a:t>data</a:t>
            </a:r>
            <a:r>
              <a:rPr lang="en-US" altLang="en-US" sz="2000"/>
              <a:t>(x)</a:t>
            </a:r>
          </a:p>
        </p:txBody>
      </p:sp>
      <p:sp>
        <p:nvSpPr>
          <p:cNvPr id="46091" name="TextBox 15">
            <a:extLst>
              <a:ext uri="{FF2B5EF4-FFF2-40B4-BE49-F238E27FC236}">
                <a16:creationId xmlns:a16="http://schemas.microsoft.com/office/drawing/2014/main" id="{67274E6B-5438-D35E-A8C3-E02E84156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0" y="5626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6092" name="TextBox 16">
            <a:extLst>
              <a:ext uri="{FF2B5EF4-FFF2-40B4-BE49-F238E27FC236}">
                <a16:creationId xmlns:a16="http://schemas.microsoft.com/office/drawing/2014/main" id="{F06F23BA-2AA7-1A7D-0F6B-09BFD8F15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3429000"/>
            <a:ext cx="384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G</a:t>
            </a:r>
          </a:p>
        </p:txBody>
      </p:sp>
      <p:sp>
        <p:nvSpPr>
          <p:cNvPr id="46093" name="TextBox 17">
            <a:extLst>
              <a:ext uri="{FF2B5EF4-FFF2-40B4-BE49-F238E27FC236}">
                <a16:creationId xmlns:a16="http://schemas.microsoft.com/office/drawing/2014/main" id="{01DFFC1E-31AF-4B60-3BA3-F644A00F4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664" y="42672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θ</a:t>
            </a:r>
          </a:p>
        </p:txBody>
      </p:sp>
      <p:sp>
        <p:nvSpPr>
          <p:cNvPr id="46094" name="TextBox 1">
            <a:extLst>
              <a:ext uri="{FF2B5EF4-FFF2-40B4-BE49-F238E27FC236}">
                <a16:creationId xmlns:a16="http://schemas.microsoft.com/office/drawing/2014/main" id="{00FED4EE-221E-7BB9-B599-96A1DDD55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4724401"/>
            <a:ext cx="1236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Smaller</a:t>
            </a:r>
          </a:p>
          <a:p>
            <a:pPr eaLnBrk="1" hangingPunct="1"/>
            <a:r>
              <a:rPr lang="en-US" altLang="en-US" sz="1800"/>
              <a:t>dimension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2E56EA-9DFF-E7E5-8196-1E4F85D254C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00400" y="4267200"/>
            <a:ext cx="0" cy="457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6" name="TextBox 5">
            <a:extLst>
              <a:ext uri="{FF2B5EF4-FFF2-40B4-BE49-F238E27FC236}">
                <a16:creationId xmlns:a16="http://schemas.microsoft.com/office/drawing/2014/main" id="{2E323D85-5CF7-28F6-0299-31FC53D20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5181601"/>
            <a:ext cx="1236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Larger</a:t>
            </a:r>
          </a:p>
          <a:p>
            <a:pPr eaLnBrk="1" hangingPunct="1"/>
            <a:r>
              <a:rPr lang="en-US" altLang="en-US" sz="1800"/>
              <a:t>dimension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11DCE-C047-3922-E3EE-0DBF99980E65}"/>
              </a:ext>
            </a:extLst>
          </p:cNvPr>
          <p:cNvCxnSpPr>
            <a:cxnSpLocks noChangeShapeType="1"/>
            <a:stCxn id="46096" idx="0"/>
          </p:cNvCxnSpPr>
          <p:nvPr/>
        </p:nvCxnSpPr>
        <p:spPr bwMode="auto">
          <a:xfrm flipH="1" flipV="1">
            <a:off x="4876801" y="4876800"/>
            <a:ext cx="85725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8" name="TextBox 14">
            <a:extLst>
              <a:ext uri="{FF2B5EF4-FFF2-40B4-BE49-F238E27FC236}">
                <a16:creationId xmlns:a16="http://schemas.microsoft.com/office/drawing/2014/main" id="{995D0DD3-5239-5797-FA93-C1186D29D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4495800"/>
            <a:ext cx="13644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Prior </a:t>
            </a:r>
          </a:p>
          <a:p>
            <a:pPr eaLnBrk="1" hangingPunct="1"/>
            <a:r>
              <a:rPr lang="en-US" altLang="en-US" sz="1800"/>
              <a:t>distribution </a:t>
            </a:r>
          </a:p>
          <a:p>
            <a:pPr eaLnBrk="1" hangingPunct="1"/>
            <a:r>
              <a:rPr lang="en-US" altLang="en-US" sz="1800"/>
              <a:t>of z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7FBD70-6F1C-88D5-51AD-3403921769C7}"/>
              </a:ext>
            </a:extLst>
          </p:cNvPr>
          <p:cNvCxnSpPr>
            <a:cxnSpLocks noChangeShapeType="1"/>
            <a:stCxn id="46098" idx="0"/>
          </p:cNvCxnSpPr>
          <p:nvPr/>
        </p:nvCxnSpPr>
        <p:spPr bwMode="auto">
          <a:xfrm flipV="1">
            <a:off x="2244338" y="4191000"/>
            <a:ext cx="41662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2D233-BED0-2BC2-DD91-1DA22A7A1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1D1E-2135-4224-84BC-6FD0A8628912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9FB78-5A13-C0A1-C6D8-2B34ADFF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Dr. Muhammad Nouman Noor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DEE6C-1530-6EE2-9E52-41F6D617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580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30386</TotalTime>
  <Words>1972</Words>
  <Application>Microsoft Office PowerPoint</Application>
  <PresentationFormat>Widescreen</PresentationFormat>
  <Paragraphs>336</Paragraphs>
  <Slides>49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ＭＳ Ｐゴシック</vt:lpstr>
      <vt:lpstr>SimSun</vt:lpstr>
      <vt:lpstr>Söhne</vt:lpstr>
      <vt:lpstr>Arial</vt:lpstr>
      <vt:lpstr>Arial</vt:lpstr>
      <vt:lpstr>Calibri</vt:lpstr>
      <vt:lpstr>Cambria Math</vt:lpstr>
      <vt:lpstr>Roboto</vt:lpstr>
      <vt:lpstr>Times New Roman</vt:lpstr>
      <vt:lpstr>Wingdings</vt:lpstr>
      <vt:lpstr>Office Theme</vt:lpstr>
      <vt:lpstr>PowerPoint Presentation</vt:lpstr>
      <vt:lpstr>Goals</vt:lpstr>
      <vt:lpstr>Review of Previous Lecture</vt:lpstr>
      <vt:lpstr>RealNVP - Affine coupling layers</vt:lpstr>
      <vt:lpstr>Generative Adversarial Network</vt:lpstr>
      <vt:lpstr>PowerPoint Presentation</vt:lpstr>
      <vt:lpstr>NN for PG(x; θ)</vt:lpstr>
      <vt:lpstr>PowerPoint Presentation</vt:lpstr>
      <vt:lpstr>PowerPoint Presentation</vt:lpstr>
      <vt:lpstr>Loss Functions</vt:lpstr>
      <vt:lpstr>Today’s Lecture</vt:lpstr>
      <vt:lpstr>Issues: Convergence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 Collapse </vt:lpstr>
      <vt:lpstr>Solutions</vt:lpstr>
      <vt:lpstr>PowerPoint Presentation</vt:lpstr>
      <vt:lpstr>Mini Batch Generative Adversarial Networks (Mini Batch GANs)</vt:lpstr>
      <vt:lpstr>PowerPoint Presentation</vt:lpstr>
      <vt:lpstr>Mini Batch GANs</vt:lpstr>
      <vt:lpstr>Mini Batch GANs</vt:lpstr>
      <vt:lpstr>Mini Batch GANs</vt:lpstr>
      <vt:lpstr>Mini Batch GANs</vt:lpstr>
      <vt:lpstr>Advantages of Mini Batch GANs</vt:lpstr>
      <vt:lpstr>PowerPoint Presentation</vt:lpstr>
      <vt:lpstr>Unsupervised Representation Learning with Deep Convolutional Generative Adversarial Networks</vt:lpstr>
      <vt:lpstr>DCGAN</vt:lpstr>
      <vt:lpstr>DCGANs</vt:lpstr>
      <vt:lpstr>DCGANS</vt:lpstr>
      <vt:lpstr>DCGANS</vt:lpstr>
      <vt:lpstr>PowerPoint Presentation</vt:lpstr>
      <vt:lpstr>PowerPoint Presentation</vt:lpstr>
      <vt:lpstr>DETAILS OF ADVERSARIAL TRAINING</vt:lpstr>
      <vt:lpstr>DCGANS</vt:lpstr>
      <vt:lpstr>Training of DCGANs</vt:lpstr>
      <vt:lpstr>Training of DCGANs</vt:lpstr>
      <vt:lpstr>Key Features</vt:lpstr>
      <vt:lpstr>Key challenges</vt:lpstr>
      <vt:lpstr>DCGANs Results</vt:lpstr>
      <vt:lpstr>DCGANs Results</vt:lpstr>
      <vt:lpstr>Guidelines for DCGANs</vt:lpstr>
      <vt:lpstr>Research Tasks</vt:lpstr>
      <vt:lpstr>References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01-243172-020</cp:lastModifiedBy>
  <cp:revision>1876</cp:revision>
  <dcterms:created xsi:type="dcterms:W3CDTF">2006-08-16T00:00:00Z</dcterms:created>
  <dcterms:modified xsi:type="dcterms:W3CDTF">2025-10-15T12:13:12Z</dcterms:modified>
</cp:coreProperties>
</file>